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7" r:id="rId5"/>
    <p:sldId id="262" r:id="rId6"/>
    <p:sldId id="266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par défaut" id="{B2B32117-6507-5B4C-9DD9-AC072E041E5F}">
          <p14:sldIdLst>
            <p14:sldId id="256"/>
            <p14:sldId id="257"/>
          </p14:sldIdLst>
        </p14:section>
        <p14:section name="Section sans titre" id="{ED4E3B9B-4139-B04D-BD72-722EEDED320E}">
          <p14:sldIdLst>
            <p14:sldId id="258"/>
            <p14:sldId id="267"/>
            <p14:sldId id="262"/>
            <p14:sldId id="266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CBE68-957C-DF4A-910A-2DD9ACE962F0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30725-1A43-5D43-BFAA-7110028546F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610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430725-1A43-5D43-BFAA-7110028546F6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129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43ADD5F-AA12-E349-8020-ADD5ADA2BC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598B9D7-A60F-8040-91B4-C41986B30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A16EE38-443E-EF4B-91CF-B2BC68156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0DC8A5C-D306-1B4D-A618-DE9D5C51B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967B83-CE20-C44F-8EBD-18F9A37D2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6720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F8C7A6-0B8A-E543-BA13-BC269281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D7558D4-7B4B-0047-B0A5-8B758A8E7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B6F20E2-D0E4-E846-B279-D354A60A7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F0FC36C-118F-D84C-A347-06E207E1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50C3223A-3905-8A42-ACA0-13E7BBC9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167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9D8BECA0-3CB0-9A45-8650-152914F02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639B5BFD-7590-2546-A2FE-359448DE1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3AB131E-9701-7C43-A69D-BAD8B3E37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07DB4F5-A821-5541-BFAA-4E9DCD5FD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AA20F8C-158E-F749-89AD-9D8FBD63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884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5FE6E1-83D0-8243-A337-FF9C4BADA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401EB8B-30A4-3341-861F-D2C6C7724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0F618C3-CC10-3D48-B55E-3A2D963E1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CCB104D-1274-5648-8A19-8551A5FF2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3D43401-2844-E84A-B3A0-CAE1649F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7066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7D6B45-AD28-0947-B9CD-F58A64FC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EBB6184-0106-E74B-BA4D-0D5F6991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E5D2CEF-9887-0048-A69F-4B8A2A584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7539DC18-365D-614A-AE30-095023D2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2C9D813F-5A46-4F4B-9658-5371DB6F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169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72D6744-0E01-374D-A709-4D0DB0FF9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35BA01-C594-EE4A-8839-7DA490041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4119060-98CE-6C4B-8F15-5048F1737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2ED28156-3246-BC4D-8360-36FAEE05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A3FAAC53-14F9-304D-932C-D99CB12F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34FE048-2CE2-0E4E-9208-8BA63B95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0271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4691E5-4BEC-384C-830B-0FAF5B85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C9614150-4078-1E4F-8903-34D1F0851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FCD6429-9EF5-2E41-A46E-82C39116C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51C59FA-63F3-3449-9788-EC46E4B7A3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0C867FF-31FF-474B-BD6E-7896C4FF85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D3D469B7-2461-2645-A2ED-3CD0CD2B2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6F1093E-E33B-BA40-BDFD-E01CAB60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8464C697-523C-3A48-9D27-13AB0802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9178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4DEC36-3355-0744-99B7-5EF383E9B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2C6BC446-2D8C-E449-AF85-8B9EC1016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644E386-C942-464E-9D16-72F4BA1B3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1929F82-929A-9548-9055-5B15B5B85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210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7B656814-0C64-1348-B3CA-6047600C4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BED4036E-6F97-A54A-9C4E-A6B48A61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86EA1252-78F9-7849-8497-324DFC78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5908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EB94F0-0AAF-DE45-8059-B7ED1427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43449FF-53C8-E144-8D4C-128E6E3B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41CA5E0-EF0E-0A40-9BCA-0DFCD05C9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5511F1EC-057F-A249-8AB3-8B28E34A2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C565F21-2BE1-7045-B309-2245FE5F8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DA5608B-3293-B541-8114-72AC3562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3380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5FAB65-92B8-C648-841B-B22C25065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937769A-ECC3-5C4B-A27D-D71BC781D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12D0350-C93E-0C4F-B395-6F399B091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43FA58E-B13A-A14F-8C41-89EFC9191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4B45190-DF39-0F45-B2D1-7998B1BE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D777D1C7-60A9-D044-BA05-840B28504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4559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54E427D-DA54-C648-9F37-35F97A68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3C0E9C-FE65-124B-829F-62F8F845B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6AECA33-A5DA-A04A-805A-B3B56C882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E93F-BEAE-4C4F-82BD-C155DF59D4FC}" type="datetimeFigureOut">
              <a:rPr lang="fr-FR" smtClean="0"/>
              <a:pPr/>
              <a:t>05/02/2021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26065A0-3C1C-8349-959D-CED836FE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EB3404C-7B1F-E74B-9442-20D56ACC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10593-28E6-D944-A390-0EDEC42BED3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97852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xmlns="" id="{0B6D98FF-AD47-4BBC-A682-DF3FD5903B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1E5C1F73-237C-4877-BF3B-4ED5011C5E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CA53D10B-18A1-46AD-AA70-C1ED7D5CC2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D9BAC9-5CC6-5A43-9C0B-98741452F2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898" y="576263"/>
            <a:ext cx="4977777" cy="2852736"/>
          </a:xfrm>
        </p:spPr>
        <p:txBody>
          <a:bodyPr anchor="b">
            <a:normAutofit/>
          </a:bodyPr>
          <a:lstStyle/>
          <a:p>
            <a:pPr algn="l"/>
            <a:r>
              <a:rPr lang="fr-FR" sz="5400" dirty="0">
                <a:latin typeface="+mn-lt"/>
                <a:cs typeface="Arial" panose="020B0604020202020204" pitchFamily="34" charset="0"/>
              </a:rPr>
              <a:t>La spécialité HLP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2ACEDFD-7AC5-9346-BA31-7F55CFD2C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898" y="3764975"/>
            <a:ext cx="4977777" cy="2192683"/>
          </a:xfrm>
        </p:spPr>
        <p:txBody>
          <a:bodyPr>
            <a:normAutofit/>
          </a:bodyPr>
          <a:lstStyle/>
          <a:p>
            <a:pPr algn="just"/>
            <a:r>
              <a:rPr lang="fr-FR" sz="4000" dirty="0">
                <a:latin typeface="Lucida Handwriting" panose="03010101010101010101" pitchFamily="66" charset="77"/>
              </a:rPr>
              <a:t>Humanités  Littérature  Philosophie</a:t>
            </a:r>
          </a:p>
        </p:txBody>
      </p:sp>
      <p:pic>
        <p:nvPicPr>
          <p:cNvPr id="10" name="Image 9" descr="Une image contenant bâtiment, assis, petit, alimentation&#10;&#10;Description générée automatiquement">
            <a:extLst>
              <a:ext uri="{FF2B5EF4-FFF2-40B4-BE49-F238E27FC236}">
                <a16:creationId xmlns:a16="http://schemas.microsoft.com/office/drawing/2014/main" xmlns="" id="{C1423F08-42FF-FD4F-B355-E577CBFCB4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6" b="12511"/>
          <a:stretch/>
        </p:blipFill>
        <p:spPr>
          <a:xfrm>
            <a:off x="6713499" y="703144"/>
            <a:ext cx="4650634" cy="272585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6AAF407F-8DE2-4D37-B0DE-6876C5E9CD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11364128" y="703142"/>
            <a:ext cx="827871" cy="2738879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6" name="Image 5" descr="Une image contenant dessin&#10;&#10;Description générée automatiquement">
            <a:extLst>
              <a:ext uri="{FF2B5EF4-FFF2-40B4-BE49-F238E27FC236}">
                <a16:creationId xmlns:a16="http://schemas.microsoft.com/office/drawing/2014/main" xmlns="" id="{D28C0022-4304-B74A-89BB-DE5A787D52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1" r="1" b="19033"/>
          <a:stretch/>
        </p:blipFill>
        <p:spPr>
          <a:xfrm>
            <a:off x="6708410" y="3543869"/>
            <a:ext cx="4655723" cy="2572228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3EFADC67-92A1-44FB-8691-D8CD71A21E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EE9C6408-AA0E-411D-A5D2-E5F13306F8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839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xmlns="" id="{4D9132AE-6E57-4D45-BDA1-C52E9D570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04911" y="-46900"/>
            <a:ext cx="9789226" cy="1383331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rgbClr val="0070C0"/>
                </a:solidFill>
              </a:rPr>
              <a:t>   Qu’est-ce que la spécialité HLP ?</a:t>
            </a: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xmlns="" id="{6331EA16-D245-9742-91F5-7936EA72D2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299" y="1709829"/>
            <a:ext cx="10575974" cy="222912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fr-FR" sz="9600" dirty="0"/>
              <a:t>La spécialité HLP allie deux disciplines : </a:t>
            </a:r>
            <a:r>
              <a:rPr lang="fr-FR" sz="9600" b="1" dirty="0"/>
              <a:t>la philosophie et la littérature.</a:t>
            </a:r>
          </a:p>
          <a:p>
            <a:pPr algn="just"/>
            <a:endParaRPr lang="fr-FR" sz="9600" dirty="0"/>
          </a:p>
          <a:p>
            <a:pPr algn="just"/>
            <a:r>
              <a:rPr lang="fr-FR" sz="9600" dirty="0"/>
              <a:t>La spécialité HLP est ainsi conjointement animée par :</a:t>
            </a:r>
          </a:p>
          <a:p>
            <a:pPr marL="1143000" indent="-1143000" algn="just">
              <a:buFontTx/>
              <a:buChar char="-"/>
            </a:pPr>
            <a:r>
              <a:rPr lang="fr-FR" sz="9600" b="1" dirty="0"/>
              <a:t>un/e enseignant/e de philosophie</a:t>
            </a:r>
          </a:p>
          <a:p>
            <a:pPr marL="1143000" indent="-1143000" algn="just">
              <a:buFontTx/>
              <a:buChar char="-"/>
            </a:pPr>
            <a:r>
              <a:rPr lang="fr-FR" sz="9600" b="1" dirty="0"/>
              <a:t>un/e enseignant/e de lettres.</a:t>
            </a:r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pPr marL="1143000" indent="-1143000" algn="just">
              <a:buFontTx/>
              <a:buChar char="-"/>
            </a:pPr>
            <a:endParaRPr lang="fr-FR" sz="9600" b="1" dirty="0"/>
          </a:p>
          <a:p>
            <a:endParaRPr lang="fr-FR" dirty="0"/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B118C811-8469-954C-A6FB-7FC510501E67}"/>
              </a:ext>
            </a:extLst>
          </p:cNvPr>
          <p:cNvCxnSpPr/>
          <p:nvPr/>
        </p:nvCxnSpPr>
        <p:spPr>
          <a:xfrm>
            <a:off x="576775" y="1336431"/>
            <a:ext cx="9439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au 3">
            <a:extLst>
              <a:ext uri="{FF2B5EF4-FFF2-40B4-BE49-F238E27FC236}">
                <a16:creationId xmlns:a16="http://schemas.microsoft.com/office/drawing/2014/main" xmlns="" id="{B9A9ACC9-E796-4646-A06F-68ED85AF1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2132657"/>
              </p:ext>
            </p:extLst>
          </p:nvPr>
        </p:nvGraphicFramePr>
        <p:xfrm>
          <a:off x="1595901" y="4040731"/>
          <a:ext cx="8127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2601803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23484335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103282138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PHILOSOPHIE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LITTERATURE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797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Première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 heures / semaines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2 heures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5117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Terminale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 heures / semaines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3 heures / semaine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7451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12763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DC14B3F1-8CC5-4623-94B0-4445E3775D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44D7C8-68BA-324C-8467-B9A609000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5514" y="-61147"/>
            <a:ext cx="6173674" cy="2057400"/>
          </a:xfrm>
        </p:spPr>
        <p:txBody>
          <a:bodyPr anchor="b">
            <a:normAutofit/>
          </a:bodyPr>
          <a:lstStyle/>
          <a:p>
            <a:r>
              <a:rPr lang="fr-FR" sz="4200" dirty="0"/>
              <a:t>Deux disciplines qui s’intéressent aux mêmes questions</a:t>
            </a:r>
          </a:p>
        </p:txBody>
      </p:sp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88F037CB-1F64-4F48-AA55-131029C2CB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65" r="2161" b="-2"/>
          <a:stretch/>
        </p:blipFill>
        <p:spPr>
          <a:xfrm>
            <a:off x="20" y="86873"/>
            <a:ext cx="4219631" cy="2569454"/>
          </a:xfrm>
          <a:prstGeom prst="rect">
            <a:avLst/>
          </a:prstGeom>
        </p:spPr>
      </p:pic>
      <p:pic>
        <p:nvPicPr>
          <p:cNvPr id="13" name="Image 12" descr="Une image contenant homme, personne, debout, tenant&#10;&#10;Description générée automatiquement">
            <a:extLst>
              <a:ext uri="{FF2B5EF4-FFF2-40B4-BE49-F238E27FC236}">
                <a16:creationId xmlns:a16="http://schemas.microsoft.com/office/drawing/2014/main" xmlns="" id="{E4376154-D7CC-5F4C-8C2C-31AAA69EBB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2" r="-1" b="46847"/>
          <a:stretch/>
        </p:blipFill>
        <p:spPr>
          <a:xfrm>
            <a:off x="164128" y="2830073"/>
            <a:ext cx="4219631" cy="411480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B8EC0F70-6AFD-45BE-8F70-52888FC30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754880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775BAF-1C1D-704F-9DE4-38949374A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4879" y="2691196"/>
            <a:ext cx="7272993" cy="347186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fr-FR" sz="2400" b="1" dirty="0"/>
              <a:t>La littérature, comme la philosophie se pose depuis l’Antiquité des questions essentielles sur l’humanité et son rapport au monde. Par exemple :</a:t>
            </a:r>
          </a:p>
          <a:p>
            <a:pPr algn="just"/>
            <a:endParaRPr lang="fr-FR" sz="2400" b="1" dirty="0"/>
          </a:p>
          <a:p>
            <a:pPr marL="1143000" indent="-1143000" algn="just">
              <a:buFontTx/>
              <a:buChar char="-"/>
            </a:pPr>
            <a:r>
              <a:rPr lang="fr-FR" sz="2000" dirty="0"/>
              <a:t>Qu’est-ce qu’être humain ? Qu’est-ce qui différencie l’humain de l’animal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A quoi sert la parole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Peut-on se connaître soi-même ?</a:t>
            </a:r>
          </a:p>
          <a:p>
            <a:pPr marL="1143000" indent="-1143000" algn="just">
              <a:buFontTx/>
              <a:buChar char="-"/>
            </a:pPr>
            <a:r>
              <a:rPr lang="fr-FR" sz="2000" dirty="0"/>
              <a:t>Peut-on éradiquer la violence ?</a:t>
            </a:r>
          </a:p>
          <a:p>
            <a:pPr marL="1143000" indent="-1143000" algn="just">
              <a:buFontTx/>
              <a:buChar char="-"/>
            </a:pPr>
            <a:endParaRPr lang="fr-FR" sz="2000" dirty="0"/>
          </a:p>
          <a:p>
            <a:pPr marL="0" indent="0" algn="just">
              <a:buNone/>
            </a:pPr>
            <a:r>
              <a:rPr lang="fr-FR" sz="2400" b="1" dirty="0"/>
              <a:t>La spécialité HLP permet d’aborder ces problématiques en croisant les démarches littéraire et philosophique.</a:t>
            </a:r>
          </a:p>
          <a:p>
            <a:pPr lvl="0"/>
            <a:endParaRPr lang="fr-FR" sz="1300" dirty="0"/>
          </a:p>
          <a:p>
            <a:endParaRPr lang="fr-FR" sz="1300" dirty="0"/>
          </a:p>
        </p:txBody>
      </p:sp>
    </p:spTree>
    <p:extLst>
      <p:ext uri="{BB962C8B-B14F-4D97-AF65-F5344CB8AC3E}">
        <p14:creationId xmlns:p14="http://schemas.microsoft.com/office/powerpoint/2010/main" xmlns="" val="4093151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5CB593EA-2F98-479F-B4C4-F366571FA6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0A3A3E48-823A-9F4E-9F1F-8D00CF6D1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83" y="457201"/>
            <a:ext cx="2366550" cy="2753390"/>
          </a:xfrm>
          <a:prstGeom prst="rect">
            <a:avLst/>
          </a:prstGeom>
        </p:spPr>
      </p:pic>
      <p:pic>
        <p:nvPicPr>
          <p:cNvPr id="11" name="Image 10" descr="Une image contenant personne, homme, tenant, debout&#10;&#10;Description générée automatiquement">
            <a:extLst>
              <a:ext uri="{FF2B5EF4-FFF2-40B4-BE49-F238E27FC236}">
                <a16:creationId xmlns:a16="http://schemas.microsoft.com/office/drawing/2014/main" xmlns="" id="{81F58C6E-50DE-8C49-8939-8BCB70C4E8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30" r="3791" b="4"/>
          <a:stretch/>
        </p:blipFill>
        <p:spPr>
          <a:xfrm>
            <a:off x="3594544" y="3822543"/>
            <a:ext cx="1824123" cy="2323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39BEB6D0-9E4E-4221-93D1-74ABECEE9E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45910" y="3474720"/>
            <a:ext cx="6046090" cy="3383281"/>
          </a:xfrm>
          <a:prstGeom prst="rect">
            <a:avLst/>
          </a:prstGeom>
          <a:solidFill>
            <a:srgbClr val="583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Image 6" descr="Une image contenant extérieur, photo, vieux, homme&#10;&#10;Description générée automatiquement">
            <a:extLst>
              <a:ext uri="{FF2B5EF4-FFF2-40B4-BE49-F238E27FC236}">
                <a16:creationId xmlns:a16="http://schemas.microsoft.com/office/drawing/2014/main" xmlns="" id="{B52564DA-5496-A04A-909C-A03C77DE08C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040" r="2" b="7214"/>
          <a:stretch/>
        </p:blipFill>
        <p:spPr>
          <a:xfrm>
            <a:off x="5201100" y="492973"/>
            <a:ext cx="2749100" cy="268184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xmlns="" id="{3D1DE1C5-D679-3542-BF8C-25D2D5F4C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9870" y="3465864"/>
            <a:ext cx="5193748" cy="637124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FFFFFF"/>
                </a:solidFill>
              </a:rPr>
              <a:t>Des supports variés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589F1C3-4537-9D47-B4DB-9B9F5D39D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7896" y="4146071"/>
            <a:ext cx="5366610" cy="27550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600" dirty="0">
                <a:solidFill>
                  <a:srgbClr val="FFFFFF"/>
                </a:solidFill>
              </a:rPr>
              <a:t>En HLP, nous exerçons notre réflexion à partir de supports variés :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œuvres littéraires,  depuis l’Antiquité à nos jours, françaises et étrangères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essais philosophiques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 peintures, des sculptures, des films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œuvres musicales, des chansons</a:t>
            </a:r>
          </a:p>
          <a:p>
            <a:r>
              <a:rPr lang="fr-FR" sz="1600" dirty="0">
                <a:solidFill>
                  <a:srgbClr val="FFFFFF"/>
                </a:solidFill>
              </a:rPr>
              <a:t>Des discours</a:t>
            </a:r>
          </a:p>
        </p:txBody>
      </p:sp>
      <p:pic>
        <p:nvPicPr>
          <p:cNvPr id="14" name="Image 13" descr="Une image contenant homme, personne, debout, tenant&#10;&#10;Description générée automatiquement">
            <a:extLst>
              <a:ext uri="{FF2B5EF4-FFF2-40B4-BE49-F238E27FC236}">
                <a16:creationId xmlns:a16="http://schemas.microsoft.com/office/drawing/2014/main" xmlns="" id="{A5C45A7E-40CB-DF44-A639-1D65D7953F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12" r="-1" b="46847"/>
          <a:stretch/>
        </p:blipFill>
        <p:spPr>
          <a:xfrm>
            <a:off x="2493172" y="452575"/>
            <a:ext cx="2750170" cy="2681846"/>
          </a:xfrm>
          <a:prstGeom prst="rect">
            <a:avLst/>
          </a:prstGeom>
        </p:spPr>
      </p:pic>
      <p:pic>
        <p:nvPicPr>
          <p:cNvPr id="9" name="Image 8" descr="Une image contenant personne, homme, complet, habillé&#10;&#10;Description générée automatiquement">
            <a:extLst>
              <a:ext uri="{FF2B5EF4-FFF2-40B4-BE49-F238E27FC236}">
                <a16:creationId xmlns:a16="http://schemas.microsoft.com/office/drawing/2014/main" xmlns="" id="{4E91EE2C-2E79-0641-9360-D2AA8DE74C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8614833" y="701741"/>
            <a:ext cx="2912533" cy="1634427"/>
          </a:xfrm>
          <a:prstGeom prst="rect">
            <a:avLst/>
          </a:prstGeom>
        </p:spPr>
      </p:pic>
      <p:pic>
        <p:nvPicPr>
          <p:cNvPr id="17" name="Image 16" descr="Une image contenant texte, personne&#10;&#10;Description générée automatiquement">
            <a:extLst>
              <a:ext uri="{FF2B5EF4-FFF2-40B4-BE49-F238E27FC236}">
                <a16:creationId xmlns:a16="http://schemas.microsoft.com/office/drawing/2014/main" xmlns="" id="{67888F84-EE76-964C-9A16-BE03848A1F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2357" y="3784426"/>
            <a:ext cx="2010138" cy="275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0210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98135EBA-B3A3-4F88-BCB1-D0C8E63F47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EE1096A2-B9C7-1C43-8030-F933CB006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4190" y="713232"/>
            <a:ext cx="4413749" cy="1197864"/>
          </a:xfrm>
        </p:spPr>
        <p:txBody>
          <a:bodyPr>
            <a:normAutofit/>
          </a:bodyPr>
          <a:lstStyle/>
          <a:p>
            <a:r>
              <a:rPr lang="fr-FR" sz="3900"/>
              <a:t>Les thèmes au programme</a:t>
            </a:r>
          </a:p>
        </p:txBody>
      </p:sp>
      <p:pic>
        <p:nvPicPr>
          <p:cNvPr id="8" name="Image 7" descr="Une image contenant texte, carte&#10;&#10;Description générée automatiquement">
            <a:extLst>
              <a:ext uri="{FF2B5EF4-FFF2-40B4-BE49-F238E27FC236}">
                <a16:creationId xmlns:a16="http://schemas.microsoft.com/office/drawing/2014/main" xmlns="" id="{8F9A2CF8-721C-6A48-881B-3D31AB072484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45" r="8254" b="-5"/>
          <a:stretch/>
        </p:blipFill>
        <p:spPr>
          <a:xfrm>
            <a:off x="3382832" y="713232"/>
            <a:ext cx="2713155" cy="170929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447D1B1D-04C6-4151-9423-F5437649E4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6788307" y="831087"/>
            <a:ext cx="0" cy="914400"/>
          </a:xfrm>
          <a:prstGeom prst="line">
            <a:avLst/>
          </a:prstGeom>
          <a:ln w="190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 descr="Une image contenant homme, animal, mammifère, regardant&#10;&#10;Description générée automatiquement">
            <a:extLst>
              <a:ext uri="{FF2B5EF4-FFF2-40B4-BE49-F238E27FC236}">
                <a16:creationId xmlns:a16="http://schemas.microsoft.com/office/drawing/2014/main" xmlns="" id="{BFA3806D-1816-EA46-A78F-985522575E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2588" b="-3"/>
          <a:stretch/>
        </p:blipFill>
        <p:spPr>
          <a:xfrm>
            <a:off x="361466" y="4119239"/>
            <a:ext cx="2834938" cy="2057724"/>
          </a:xfrm>
          <a:prstGeom prst="rect">
            <a:avLst/>
          </a:prstGeom>
        </p:spPr>
      </p:pic>
      <p:pic>
        <p:nvPicPr>
          <p:cNvPr id="5" name="Image 4" descr="Une image contenant différent, homme, groupe, jouant&#10;&#10;Description générée automatiquement">
            <a:extLst>
              <a:ext uri="{FF2B5EF4-FFF2-40B4-BE49-F238E27FC236}">
                <a16:creationId xmlns:a16="http://schemas.microsoft.com/office/drawing/2014/main" xmlns="" id="{33DA61A8-9AD4-9A46-B480-3BCC1AA6636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939" r="25212" b="-1"/>
          <a:stretch/>
        </p:blipFill>
        <p:spPr>
          <a:xfrm>
            <a:off x="3382834" y="2601911"/>
            <a:ext cx="2834937" cy="357505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86AE517-FD5C-714A-846B-FFB91CC1C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190" y="2048256"/>
            <a:ext cx="4413749" cy="412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/>
              <a:t>Les deux thèmes au programme de Première :</a:t>
            </a:r>
          </a:p>
          <a:p>
            <a:pPr marL="0" indent="0">
              <a:buNone/>
            </a:pPr>
            <a:r>
              <a:rPr lang="fr-FR" sz="2000"/>
              <a:t>Les pouvoirs de la parole</a:t>
            </a:r>
          </a:p>
          <a:p>
            <a:pPr marL="0" indent="0">
              <a:buNone/>
            </a:pPr>
            <a:r>
              <a:rPr lang="fr-FR" sz="2000"/>
              <a:t>Les représentations du monde</a:t>
            </a:r>
          </a:p>
          <a:p>
            <a:pPr marL="0" indent="0">
              <a:buNone/>
            </a:pPr>
            <a:endParaRPr lang="fr-FR" sz="2000"/>
          </a:p>
          <a:p>
            <a:pPr marL="0" indent="0">
              <a:buNone/>
            </a:pPr>
            <a:r>
              <a:rPr lang="fr-FR" sz="2000"/>
              <a:t>Les deux thèmes au programme de Terminale :</a:t>
            </a:r>
          </a:p>
          <a:p>
            <a:pPr marL="0" indent="0">
              <a:buNone/>
            </a:pPr>
            <a:r>
              <a:rPr lang="fr-FR" sz="2000"/>
              <a:t>La recherche de soi </a:t>
            </a:r>
          </a:p>
          <a:p>
            <a:pPr marL="0" indent="0">
              <a:buNone/>
            </a:pPr>
            <a:r>
              <a:rPr lang="fr-FR" sz="2000"/>
              <a:t>L’Humanité en question</a:t>
            </a:r>
          </a:p>
        </p:txBody>
      </p:sp>
      <p:pic>
        <p:nvPicPr>
          <p:cNvPr id="6" name="Image 5" descr="Une image contenant extérieur, eau, oiseau, photo&#10;&#10;Description générée automatiquement">
            <a:extLst>
              <a:ext uri="{FF2B5EF4-FFF2-40B4-BE49-F238E27FC236}">
                <a16:creationId xmlns:a16="http://schemas.microsoft.com/office/drawing/2014/main" xmlns="" id="{EA85C84C-B5C3-A749-9FF9-6A354AF9B6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288" y="681037"/>
            <a:ext cx="3040522" cy="24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7851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E5E3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xmlns="" id="{F022C2DD-68C5-F241-ACE7-D2D74023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9406" y="475761"/>
            <a:ext cx="7805259" cy="1634393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FF"/>
                </a:solidFill>
              </a:rPr>
              <a:t>        Les apprentissages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0F18B099-4079-49BE-A100-59A7B61D6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FFFFFF"/>
                </a:solidFill>
              </a:rPr>
              <a:t>La </a:t>
            </a:r>
            <a:r>
              <a:rPr lang="en-US" sz="2400" dirty="0" err="1">
                <a:solidFill>
                  <a:srgbClr val="FFFFFF"/>
                </a:solidFill>
              </a:rPr>
              <a:t>spécialité</a:t>
            </a:r>
            <a:r>
              <a:rPr lang="en-US" sz="2400" dirty="0">
                <a:solidFill>
                  <a:srgbClr val="FFFFFF"/>
                </a:solidFill>
              </a:rPr>
              <a:t> HLP :</a:t>
            </a: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Permet</a:t>
            </a:r>
            <a:r>
              <a:rPr lang="en-US" sz="2400" dirty="0">
                <a:solidFill>
                  <a:srgbClr val="FFFFFF"/>
                </a:solidFill>
              </a:rPr>
              <a:t> aux </a:t>
            </a:r>
            <a:r>
              <a:rPr lang="en-US" sz="2400" dirty="0" err="1">
                <a:solidFill>
                  <a:srgbClr val="FFFFFF"/>
                </a:solidFill>
              </a:rPr>
              <a:t>élèves</a:t>
            </a:r>
            <a:r>
              <a:rPr lang="en-US" sz="2400" dirty="0">
                <a:solidFill>
                  <a:srgbClr val="FFFFFF"/>
                </a:solidFill>
              </a:rPr>
              <a:t> de </a:t>
            </a:r>
            <a:r>
              <a:rPr lang="en-US" sz="2400" dirty="0" err="1">
                <a:solidFill>
                  <a:srgbClr val="FFFFFF"/>
                </a:solidFill>
              </a:rPr>
              <a:t>d’approfondir</a:t>
            </a:r>
            <a:r>
              <a:rPr lang="en-US" sz="2400" dirty="0">
                <a:solidFill>
                  <a:srgbClr val="FFFFFF"/>
                </a:solidFill>
              </a:rPr>
              <a:t> et </a:t>
            </a:r>
            <a:r>
              <a:rPr lang="en-US" sz="2400" dirty="0" err="1">
                <a:solidFill>
                  <a:srgbClr val="FFFFFF"/>
                </a:solidFill>
              </a:rPr>
              <a:t>d’enricher</a:t>
            </a:r>
            <a:r>
              <a:rPr lang="en-US" sz="2400" dirty="0">
                <a:solidFill>
                  <a:srgbClr val="FFFFFF"/>
                </a:solidFill>
              </a:rPr>
              <a:t> le travail </a:t>
            </a:r>
            <a:r>
              <a:rPr lang="en-US" sz="2400" dirty="0" err="1">
                <a:solidFill>
                  <a:srgbClr val="FFFFFF"/>
                </a:solidFill>
              </a:rPr>
              <a:t>mené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en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français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Offre</a:t>
            </a:r>
            <a:r>
              <a:rPr lang="en-US" sz="2400" dirty="0">
                <a:solidFill>
                  <a:srgbClr val="FFFFFF"/>
                </a:solidFill>
              </a:rPr>
              <a:t> aux </a:t>
            </a:r>
            <a:r>
              <a:rPr lang="en-US" sz="2400" dirty="0" err="1">
                <a:solidFill>
                  <a:srgbClr val="FFFFFF"/>
                </a:solidFill>
              </a:rPr>
              <a:t>élèves</a:t>
            </a:r>
            <a:r>
              <a:rPr lang="en-US" sz="2400" dirty="0">
                <a:solidFill>
                  <a:srgbClr val="FFFFFF"/>
                </a:solidFill>
              </a:rPr>
              <a:t> de Première </a:t>
            </a:r>
            <a:r>
              <a:rPr lang="en-US" sz="2400" dirty="0" err="1">
                <a:solidFill>
                  <a:srgbClr val="FFFFFF"/>
                </a:solidFill>
              </a:rPr>
              <a:t>une</a:t>
            </a:r>
            <a:r>
              <a:rPr lang="en-US" sz="2400" dirty="0">
                <a:solidFill>
                  <a:srgbClr val="FFFFFF"/>
                </a:solidFill>
              </a:rPr>
              <a:t> première formation </a:t>
            </a:r>
            <a:r>
              <a:rPr lang="en-US" sz="2400" dirty="0" err="1">
                <a:solidFill>
                  <a:srgbClr val="FFFFFF"/>
                </a:solidFill>
              </a:rPr>
              <a:t>à</a:t>
            </a:r>
            <a:r>
              <a:rPr lang="en-US" sz="2400" dirty="0">
                <a:solidFill>
                  <a:srgbClr val="FFFFFF"/>
                </a:solidFill>
              </a:rPr>
              <a:t> la </a:t>
            </a:r>
            <a:r>
              <a:rPr lang="en-US" sz="2400" dirty="0" err="1">
                <a:solidFill>
                  <a:srgbClr val="FFFFFF"/>
                </a:solidFill>
              </a:rPr>
              <a:t>philosophie</a:t>
            </a:r>
            <a:endParaRPr lang="en-US" sz="2400" dirty="0">
              <a:solidFill>
                <a:srgbClr val="FFFFFF"/>
              </a:solidFill>
            </a:endParaRPr>
          </a:p>
          <a:p>
            <a:pPr>
              <a:buFontTx/>
              <a:buChar char="-"/>
            </a:pPr>
            <a:r>
              <a:rPr lang="en-US" sz="2400" dirty="0" err="1">
                <a:solidFill>
                  <a:srgbClr val="FFFFFF"/>
                </a:solidFill>
              </a:rPr>
              <a:t>accorde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une</a:t>
            </a:r>
            <a:r>
              <a:rPr lang="en-US" sz="2400" dirty="0">
                <a:solidFill>
                  <a:srgbClr val="FFFFFF"/>
                </a:solidFill>
              </a:rPr>
              <a:t> place </a:t>
            </a:r>
            <a:r>
              <a:rPr lang="en-US" sz="2400" dirty="0" err="1">
                <a:solidFill>
                  <a:srgbClr val="FFFFFF"/>
                </a:solidFill>
              </a:rPr>
              <a:t>très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importante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à</a:t>
            </a:r>
            <a:r>
              <a:rPr lang="en-US" sz="2400" dirty="0">
                <a:solidFill>
                  <a:srgbClr val="FFFFFF"/>
                </a:solidFill>
              </a:rPr>
              <a:t> la pratique de </a:t>
            </a:r>
            <a:r>
              <a:rPr lang="en-US" sz="2400" dirty="0" err="1">
                <a:solidFill>
                  <a:srgbClr val="FFFFFF"/>
                </a:solidFill>
              </a:rPr>
              <a:t>l’oral</a:t>
            </a:r>
            <a:r>
              <a:rPr lang="en-US" sz="2400" dirty="0">
                <a:solidFill>
                  <a:srgbClr val="FFFFFF"/>
                </a:solidFill>
              </a:rPr>
              <a:t> (exposés, </a:t>
            </a:r>
            <a:r>
              <a:rPr lang="en-US" sz="2400" dirty="0" err="1">
                <a:solidFill>
                  <a:srgbClr val="FFFFFF"/>
                </a:solidFill>
              </a:rPr>
              <a:t>débats</a:t>
            </a:r>
            <a:r>
              <a:rPr lang="en-US" sz="2400" dirty="0">
                <a:solidFill>
                  <a:srgbClr val="FFFFFF"/>
                </a:solidFill>
              </a:rPr>
              <a:t>, </a:t>
            </a:r>
            <a:r>
              <a:rPr lang="en-US" sz="2400" dirty="0" err="1">
                <a:solidFill>
                  <a:srgbClr val="FFFFFF"/>
                </a:solidFill>
              </a:rPr>
              <a:t>discours</a:t>
            </a:r>
            <a:r>
              <a:rPr lang="en-US" sz="2400" dirty="0">
                <a:solidFill>
                  <a:srgbClr val="FFFFFF"/>
                </a:solidFill>
              </a:rPr>
              <a:t>…)</a:t>
            </a:r>
          </a:p>
        </p:txBody>
      </p:sp>
      <p:pic>
        <p:nvPicPr>
          <p:cNvPr id="10" name="Image 9" descr="Une image contenant bâtiment, assis, petit, alimentation&#10;&#10;Description générée automatiquement">
            <a:extLst>
              <a:ext uri="{FF2B5EF4-FFF2-40B4-BE49-F238E27FC236}">
                <a16:creationId xmlns:a16="http://schemas.microsoft.com/office/drawing/2014/main" xmlns="" id="{32BAAC76-A1B6-784D-BF0A-95AD3B614D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936" b="12511"/>
          <a:stretch/>
        </p:blipFill>
        <p:spPr>
          <a:xfrm>
            <a:off x="495463" y="3204130"/>
            <a:ext cx="3696225" cy="2166451"/>
          </a:xfrm>
          <a:prstGeom prst="rect">
            <a:avLst/>
          </a:prstGeom>
        </p:spPr>
      </p:pic>
      <p:pic>
        <p:nvPicPr>
          <p:cNvPr id="7" name="Image 6" descr="Une image contenant livre&#10;&#10;Description générée automatiquement">
            <a:extLst>
              <a:ext uri="{FF2B5EF4-FFF2-40B4-BE49-F238E27FC236}">
                <a16:creationId xmlns:a16="http://schemas.microsoft.com/office/drawing/2014/main" xmlns="" id="{C1B80178-7F7D-F847-90BD-A80160C95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165" y="3204130"/>
            <a:ext cx="2888600" cy="2166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600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A9C46B-ACD8-A049-AC8D-F2487EF4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409"/>
            <a:ext cx="10515600" cy="1325563"/>
          </a:xfrm>
        </p:spPr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Pourquoi choisir la spécialité HLP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84A3306-E7BA-864D-AB53-3D07E13D2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54090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HLP s’adresse à tous ceux qui souhaitent faire des études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sz="1000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droit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journalisme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</a:t>
            </a:r>
            <a:r>
              <a:rPr lang="fr-FR" dirty="0"/>
              <a:t> </a:t>
            </a:r>
            <a:r>
              <a:rPr lang="fr-FR" sz="3300" dirty="0"/>
              <a:t>De</a:t>
            </a:r>
            <a:r>
              <a:rPr lang="fr-FR" sz="3300" b="1" dirty="0"/>
              <a:t> littérature ou de philosophie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 </a:t>
            </a:r>
            <a:r>
              <a:rPr lang="fr-FR" sz="3300" dirty="0"/>
              <a:t>De</a:t>
            </a:r>
            <a:r>
              <a:rPr lang="fr-FR" sz="3300" b="1" dirty="0"/>
              <a:t> sciences humaines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HLP peut aussi intéresser des élèves qui se destinent à des études :</a:t>
            </a:r>
          </a:p>
          <a:p>
            <a:pPr marL="0" indent="0">
              <a:buNone/>
            </a:pPr>
            <a:r>
              <a:rPr lang="fr-FR" sz="1000" b="1" dirty="0">
                <a:latin typeface="Webdings" pitchFamily="2" charset="2"/>
              </a:rPr>
              <a:t>n </a:t>
            </a:r>
            <a:r>
              <a:rPr lang="fr-FR" sz="3000" dirty="0"/>
              <a:t>De </a:t>
            </a:r>
            <a:r>
              <a:rPr lang="fr-FR" sz="3000" b="1" dirty="0"/>
              <a:t>commerce</a:t>
            </a:r>
          </a:p>
          <a:p>
            <a:pPr marL="0" indent="0">
              <a:buNone/>
            </a:pPr>
            <a:r>
              <a:rPr lang="fr-FR" sz="900" b="1" dirty="0">
                <a:latin typeface="Webdings" pitchFamily="2" charset="2"/>
              </a:rPr>
              <a:t>n</a:t>
            </a:r>
            <a:r>
              <a:rPr lang="fr-FR" sz="900" dirty="0"/>
              <a:t>  </a:t>
            </a:r>
            <a:r>
              <a:rPr lang="fr-FR" sz="3300" dirty="0"/>
              <a:t>D’</a:t>
            </a:r>
            <a:r>
              <a:rPr lang="fr-FR" sz="3300" b="1" dirty="0"/>
              <a:t>ingénieurs</a:t>
            </a:r>
            <a:endParaRPr lang="fr-FR" sz="2600" b="1" dirty="0"/>
          </a:p>
          <a:p>
            <a:pPr marL="0" indent="0">
              <a:buNone/>
            </a:pPr>
            <a:r>
              <a:rPr lang="fr-FR" sz="2600" dirty="0">
                <a:latin typeface="Wingdings 3" pitchFamily="2" charset="2"/>
              </a:rPr>
              <a:t>e</a:t>
            </a:r>
            <a:r>
              <a:rPr lang="fr-FR" sz="2600" dirty="0"/>
              <a:t> HLP donnera à leur parcours une « coloration » littéraire originale.</a:t>
            </a:r>
          </a:p>
          <a:p>
            <a:pPr marL="0" indent="0">
              <a:buNone/>
            </a:pPr>
            <a:r>
              <a:rPr lang="fr-FR" sz="2600" dirty="0">
                <a:latin typeface="Wingdings 3" pitchFamily="2" charset="2"/>
              </a:rPr>
              <a:t>e</a:t>
            </a:r>
            <a:r>
              <a:rPr lang="fr-FR" sz="2600" dirty="0"/>
              <a:t> Elle les aidera aussi à acquérir des connaissances solides en vue des épreuves de culture générale au programme des concours des grandes écoles.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1A7AAB9B-03FF-EE4D-BDC2-7D0C04DDD30E}"/>
              </a:ext>
            </a:extLst>
          </p:cNvPr>
          <p:cNvCxnSpPr/>
          <p:nvPr/>
        </p:nvCxnSpPr>
        <p:spPr>
          <a:xfrm>
            <a:off x="838200" y="1097280"/>
            <a:ext cx="102190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personne, habillé&#10;&#10;Description générée automatiquement">
            <a:extLst>
              <a:ext uri="{FF2B5EF4-FFF2-40B4-BE49-F238E27FC236}">
                <a16:creationId xmlns:a16="http://schemas.microsoft.com/office/drawing/2014/main" xmlns="" id="{4D9FD46E-4AAF-2447-BA83-F5E75BFB4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396" y="2071151"/>
            <a:ext cx="1951304" cy="1300869"/>
          </a:xfrm>
          <a:prstGeom prst="rect">
            <a:avLst/>
          </a:prstGeom>
        </p:spPr>
      </p:pic>
      <p:pic>
        <p:nvPicPr>
          <p:cNvPr id="8" name="Image 7" descr="Une image contenant texte, journal, bateau, tas&#10;&#10;Description générée automatiquement">
            <a:extLst>
              <a:ext uri="{FF2B5EF4-FFF2-40B4-BE49-F238E27FC236}">
                <a16:creationId xmlns:a16="http://schemas.microsoft.com/office/drawing/2014/main" xmlns="" id="{FBFF1848-AE67-1E4C-AAFC-22A70295C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8374237" y="2615327"/>
            <a:ext cx="2276829" cy="1280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66639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328</Words>
  <Application>Microsoft Office PowerPoint</Application>
  <PresentationFormat>Personnalisé</PresentationFormat>
  <Paragraphs>61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La spécialité HLP</vt:lpstr>
      <vt:lpstr>   Qu’est-ce que la spécialité HLP ?</vt:lpstr>
      <vt:lpstr>Deux disciplines qui s’intéressent aux mêmes questions</vt:lpstr>
      <vt:lpstr>Des supports variés</vt:lpstr>
      <vt:lpstr>Les thèmes au programme</vt:lpstr>
      <vt:lpstr>        Les apprentissages</vt:lpstr>
      <vt:lpstr>Pourquoi choisir la spécialité HLP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spécialité HLP</dc:title>
  <dc:creator>jm ETIENBLED</dc:creator>
  <cp:lastModifiedBy>morhain.anne@gmail.com</cp:lastModifiedBy>
  <cp:revision>5</cp:revision>
  <dcterms:created xsi:type="dcterms:W3CDTF">2021-02-03T17:17:29Z</dcterms:created>
  <dcterms:modified xsi:type="dcterms:W3CDTF">2021-02-05T08:40:17Z</dcterms:modified>
</cp:coreProperties>
</file>